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3" r:id="rId12"/>
    <p:sldId id="264" r:id="rId13"/>
    <p:sldId id="265" r:id="rId14"/>
    <p:sldId id="266" r:id="rId15"/>
    <p:sldId id="267" r:id="rId16"/>
    <p:sldId id="256" r:id="rId17"/>
    <p:sldId id="257" r:id="rId18"/>
    <p:sldId id="258" r:id="rId19"/>
    <p:sldId id="261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B3FB"/>
    <a:srgbClr val="080808"/>
    <a:srgbClr val="EDEE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1560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4"/>
          <p:cNvPicPr preferRelativeResize="0"/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7200" b="0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25000"/>
              <a:buNone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33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64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7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83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403860" y="2040695"/>
            <a:chExt cx="914400" cy="1083505"/>
          </a:xfrm>
        </p:grpSpPr>
        <p:sp>
          <p:nvSpPr>
            <p:cNvPr id="6" name="Rectangle 5"/>
            <p:cNvSpPr/>
            <p:nvPr userDrawn="1"/>
          </p:nvSpPr>
          <p:spPr>
            <a:xfrm>
              <a:off x="403860" y="2110740"/>
              <a:ext cx="914400" cy="91440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3860" y="2040695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03860" y="3025140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8550"/>
            <a:ext cx="10515600" cy="123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93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73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5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308"/>
            <a:ext cx="5181600" cy="476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308"/>
            <a:ext cx="5181600" cy="476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70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54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6705"/>
            <a:ext cx="5157787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62432"/>
            <a:ext cx="5157787" cy="4207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6705"/>
            <a:ext cx="5183188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62432"/>
            <a:ext cx="5183188" cy="4207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61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01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41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8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74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194328" cy="1447800"/>
            <a:chOff x="0" y="-1898"/>
            <a:chExt cx="12194328" cy="1608425"/>
          </a:xfrm>
        </p:grpSpPr>
        <p:sp>
          <p:nvSpPr>
            <p:cNvPr id="8" name="Shape 131"/>
            <p:cNvSpPr/>
            <p:nvPr userDrawn="1"/>
          </p:nvSpPr>
          <p:spPr>
            <a:xfrm>
              <a:off x="0" y="-1898"/>
              <a:ext cx="12192000" cy="149565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9" name="Shape 135"/>
            <p:cNvSpPr/>
            <p:nvPr userDrawn="1"/>
          </p:nvSpPr>
          <p:spPr>
            <a:xfrm>
              <a:off x="2328" y="1393803"/>
              <a:ext cx="12192000" cy="212724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722"/>
            <a:ext cx="10515600" cy="482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32387" y="6462482"/>
            <a:ext cx="94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8CE7-3C27-4225-9194-9B27B74ACB3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F853-8C0C-4258-AABE-042B01E2ACC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Shape 236"/>
          <p:cNvPicPr preferRelativeResize="0"/>
          <p:nvPr/>
        </p:nvPicPr>
        <p:blipFill>
          <a:blip r:embed="rId15" cstate="print">
            <a:alphaModFix/>
          </a:blip>
          <a:srcRect/>
          <a:stretch>
            <a:fillRect/>
          </a:stretch>
        </p:blipFill>
        <p:spPr>
          <a:xfrm>
            <a:off x="58253" y="6465580"/>
            <a:ext cx="2116934" cy="36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824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0" i="0" u="none" strike="noStrike" kern="1200" cap="none" baseline="0">
          <a:solidFill>
            <a:schemeClr val="lt1"/>
          </a:solidFill>
          <a:latin typeface="Arial"/>
          <a:ea typeface="+mj-ea"/>
          <a:cs typeface="Arial"/>
          <a:sym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THIS IS MICHELLE</a:t>
            </a:r>
            <a:endParaRPr lang="es-MX" dirty="0">
              <a:solidFill>
                <a:srgbClr val="FFC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80" y="1718260"/>
            <a:ext cx="5019423" cy="5019423"/>
          </a:xfrm>
        </p:spPr>
      </p:pic>
      <p:sp>
        <p:nvSpPr>
          <p:cNvPr id="6" name="Rectángulo 5"/>
          <p:cNvSpPr/>
          <p:nvPr/>
        </p:nvSpPr>
        <p:spPr>
          <a:xfrm>
            <a:off x="5309937" y="1718261"/>
            <a:ext cx="651309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She is a university</a:t>
            </a:r>
          </a:p>
          <a:p>
            <a:pPr algn="ctr"/>
            <a:r>
              <a:rPr lang="en-US" sz="5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 and </a:t>
            </a:r>
          </a:p>
          <a:p>
            <a:pPr algn="ctr"/>
            <a:r>
              <a:rPr lang="en-US" sz="5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she wants to be</a:t>
            </a:r>
          </a:p>
          <a:p>
            <a:pPr algn="ctr"/>
            <a:r>
              <a:rPr lang="en-US" sz="5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veterinarian.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She has a boy</a:t>
            </a:r>
            <a:r>
              <a:rPr lang="en-US" sz="5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friend</a:t>
            </a:r>
            <a:r>
              <a:rPr lang="es-ES" sz="5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s-ES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3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AND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91345" y="1381990"/>
            <a:ext cx="5943600" cy="5476009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69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20"/>
            <a:ext cx="12192000" cy="12372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IT IS SATURDAY. MICHELLE AND DIANA ARE IN A COFFEE SHOP. DIANA ASKS MICHELLE ABOUT HER ACTIVITIES LAST WEEK.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rPr dirty="0"/>
              <a:t>Add Text Here</a:t>
            </a:r>
          </a:p>
        </p:txBody>
      </p:sp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76863" y="1535722"/>
            <a:ext cx="6047873" cy="5322279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495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17120"/>
            <a:ext cx="12063663" cy="123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SHE DESCRIBES HER ACTIVITIES IN THE PAST.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Pay attention to the words in capital letters.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GOT, TOOK, HAD, LEFT and TOOK.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They are verbs in PAST TENSE.</a:t>
            </a:r>
          </a:p>
          <a:p>
            <a:pPr marL="0" indent="0" algn="ctr">
              <a:buNone/>
            </a:pPr>
            <a:endParaRPr dirty="0"/>
          </a:p>
        </p:txBody>
      </p:sp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8337" y="1379621"/>
            <a:ext cx="6304547" cy="547837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4489381" y="3064947"/>
            <a:ext cx="633604" cy="182345"/>
          </a:xfrm>
          <a:prstGeom prst="rect">
            <a:avLst/>
          </a:prstGeom>
          <a:solidFill>
            <a:srgbClr val="97B3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459737" y="2982622"/>
            <a:ext cx="9211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>
                <a:latin typeface="Architects Daughter"/>
                <a:cs typeface="Architects Daughter"/>
              </a:rPr>
              <a:t>home</a:t>
            </a:r>
            <a:endParaRPr lang="es-ES" sz="1500" dirty="0">
              <a:latin typeface="Architects Daughter"/>
              <a:cs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5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 smtClean="0"/>
              <a:t>THERE ARE MORE ELEMENTS IN THE SIMPLE PAST TENSE.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STUDIED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a verb in past too.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But, what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DID</a:t>
            </a:r>
            <a:r>
              <a:rPr lang="en-US" dirty="0" smtClean="0"/>
              <a:t>? where do you find it?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 questions and negative ideas!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IT IS THE AUXILIARY VERB FOR PAST ACTIONS!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>
              <a:buNone/>
            </a:pPr>
            <a:endParaRPr dirty="0">
              <a:solidFill>
                <a:srgbClr val="C00000"/>
              </a:solidFill>
            </a:endParaRPr>
          </a:p>
        </p:txBody>
      </p:sp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8337" y="1404597"/>
            <a:ext cx="5710989" cy="532506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97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20"/>
            <a:ext cx="12192000" cy="123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MICHELLE ASKED DIANA ABOUT HER ACTIVITIES. DIANA ANSWERS.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Here the words in capital letters are: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WENT, TOLD, FAILED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are also verbs in past.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You can see the words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DIDN`T STUDY. </a:t>
            </a:r>
            <a:r>
              <a:rPr lang="en-US" dirty="0" smtClean="0"/>
              <a:t>You need the auxiliary verb for past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(DID) </a:t>
            </a:r>
            <a:r>
              <a:rPr lang="en-US" dirty="0" smtClean="0"/>
              <a:t>in questions and negative sentences.</a:t>
            </a:r>
          </a:p>
          <a:p>
            <a:pPr marL="0" indent="0">
              <a:buNone/>
            </a:pPr>
            <a:endParaRPr lang="en-US" dirty="0">
              <a:solidFill>
                <a:srgbClr val="080808"/>
              </a:solidFill>
            </a:endParaRPr>
          </a:p>
        </p:txBody>
      </p:sp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0262" y="1535722"/>
            <a:ext cx="5644896" cy="5049834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919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AND THEN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Again, we have words related to the past: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SAW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STUDIED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PASSED</a:t>
            </a:r>
            <a:r>
              <a:rPr lang="en-US" dirty="0" smtClean="0"/>
              <a:t> are verbs in past tense.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LAST SATURDAY </a:t>
            </a:r>
            <a:r>
              <a:rPr lang="en-US" dirty="0" smtClean="0"/>
              <a:t>is a Time expression for the past</a:t>
            </a:r>
            <a:r>
              <a:rPr lang="es-MX" dirty="0" smtClean="0"/>
              <a:t>.</a:t>
            </a:r>
            <a:endParaRPr dirty="0"/>
          </a:p>
        </p:txBody>
      </p:sp>
      <p:pic>
        <p:nvPicPr>
          <p:cNvPr id="4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729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17330"/>
            <a:ext cx="9144000" cy="2387600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accent2"/>
                </a:solidFill>
              </a:rPr>
              <a:t>T</a:t>
            </a:r>
            <a:r>
              <a:rPr dirty="0" smtClean="0">
                <a:solidFill>
                  <a:schemeClr val="accent2"/>
                </a:solidFill>
              </a:rPr>
              <a:t>he simple past tense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5679235"/>
            <a:ext cx="5861934" cy="100247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  <a:outerShdw blurRad="381000" dist="266700" dir="5400000" algn="ctr" rotWithShape="0">
              <a:schemeClr val="bg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75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0"/>
            <a:ext cx="5797297" cy="1237250"/>
          </a:xfrm>
        </p:spPr>
        <p:txBody>
          <a:bodyPr>
            <a:noAutofit/>
          </a:bodyPr>
          <a:lstStyle/>
          <a:p>
            <a:r>
              <a:rPr lang="es-MX" sz="4000" dirty="0" smtClean="0"/>
              <a:t>USE OF SIMPLE PAST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903" y="1721179"/>
            <a:ext cx="5442560" cy="445132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You know that to describe routines and habits in affirmative and negative we use an auxiliary: DO (for I, YOU, WE, THEY) or DOES (for HE, SHE, IT) Remember?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 Here you have some examples for you: </a:t>
            </a:r>
          </a:p>
          <a:p>
            <a:pPr algn="ctr"/>
            <a:r>
              <a:rPr lang="en-US" sz="2400" dirty="0" smtClean="0"/>
              <a:t>He doesn’t work.</a:t>
            </a:r>
          </a:p>
          <a:p>
            <a:pPr algn="ctr"/>
            <a:r>
              <a:rPr lang="en-US" sz="2400" dirty="0" smtClean="0"/>
              <a:t>She doesn’t have a boyfriend.</a:t>
            </a:r>
          </a:p>
          <a:p>
            <a:pPr algn="ctr"/>
            <a:r>
              <a:rPr lang="en-US" sz="2400" dirty="0" smtClean="0"/>
              <a:t>Does she like pop rock?</a:t>
            </a:r>
          </a:p>
          <a:p>
            <a:pPr algn="ctr"/>
            <a:r>
              <a:rPr lang="en-US" sz="2400" dirty="0" smtClean="0"/>
              <a:t>Does he study medicine?</a:t>
            </a:r>
            <a:endParaRPr lang="en-U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797296" y="0"/>
            <a:ext cx="6394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lt1"/>
                </a:solidFill>
                <a:latin typeface="Arial"/>
                <a:ea typeface="+mj-ea"/>
                <a:cs typeface="Arial"/>
                <a:sym typeface="Arial"/>
              </a:rPr>
              <a:t>COMPARE TO SIMPLE PRESENT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84413" y="1711548"/>
            <a:ext cx="5146344" cy="4524315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use the simple past to describe actions that started and finished in the past at a certain time.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We can express this time with expressions like: LAST MONTH, LAST YEAR, YESTERDAY, LAST WEEK.</a:t>
            </a:r>
          </a:p>
          <a:p>
            <a:pPr algn="ctr"/>
            <a:r>
              <a:rPr lang="en-US" sz="2400" dirty="0" smtClean="0"/>
              <a:t>10 MINUTES AGO, AN HOUR AGO, THREE DAYS AGO, A WEEK AGO, THE DAY BEFORE YESTERDAY, YERTERDAY AFTERNOON.</a:t>
            </a:r>
          </a:p>
          <a:p>
            <a:pPr algn="ctr"/>
            <a:r>
              <a:rPr lang="en-US" sz="2400" dirty="0" smtClean="0"/>
              <a:t>IN 2007, IN 1999.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379" y="0"/>
            <a:ext cx="5871411" cy="1237250"/>
          </a:xfrm>
        </p:spPr>
        <p:txBody>
          <a:bodyPr>
            <a:normAutofit/>
          </a:bodyPr>
          <a:lstStyle/>
          <a:p>
            <a:r>
              <a:rPr lang="es-MX" sz="4400" dirty="0"/>
              <a:t> </a:t>
            </a:r>
            <a:r>
              <a:rPr lang="es-MX" sz="4400" dirty="0" smtClean="0"/>
              <a:t>   SIMPLE PRESENT</a:t>
            </a:r>
            <a:endParaRPr sz="44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136" y="1679492"/>
            <a:ext cx="5335275" cy="4826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5274" y="1652655"/>
            <a:ext cx="5364945" cy="48528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06047" y="251024"/>
            <a:ext cx="636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chemeClr val="lt1"/>
                </a:solidFill>
                <a:latin typeface="Arial"/>
                <a:ea typeface="+mj-ea"/>
                <a:cs typeface="Arial"/>
                <a:sym typeface="Arial"/>
              </a:rPr>
              <a:t>AUXILIARY FOR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20"/>
            <a:ext cx="12192000" cy="1237250"/>
          </a:xfrm>
        </p:spPr>
        <p:txBody>
          <a:bodyPr>
            <a:normAutofit/>
          </a:bodyPr>
          <a:lstStyle/>
          <a:p>
            <a:pPr algn="ctr"/>
            <a:r>
              <a:rPr sz="4800" dirty="0" smtClean="0"/>
              <a:t>      REMEMBER!</a:t>
            </a:r>
            <a:endParaRPr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rPr dirty="0"/>
              <a:t>Add Text Here</a:t>
            </a:r>
          </a:p>
        </p:txBody>
      </p:sp>
      <p:pic>
        <p:nvPicPr>
          <p:cNvPr id="4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938" y="1535722"/>
            <a:ext cx="5364945" cy="4852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  <a:r>
              <a:rPr lang="es-MX" dirty="0" smtClean="0">
                <a:solidFill>
                  <a:srgbClr val="FFC000"/>
                </a:solidFill>
              </a:rPr>
              <a:t>THIS IS MICHELLE’S FRIEND</a:t>
            </a:r>
            <a:endParaRPr lang="es-MX" dirty="0">
              <a:solidFill>
                <a:srgbClr val="FFC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432" y="1860884"/>
            <a:ext cx="4826418" cy="4826418"/>
          </a:xfrm>
        </p:spPr>
      </p:pic>
      <p:sp>
        <p:nvSpPr>
          <p:cNvPr id="6" name="Rectángulo 5"/>
          <p:cNvSpPr/>
          <p:nvPr/>
        </p:nvSpPr>
        <p:spPr>
          <a:xfrm>
            <a:off x="5022171" y="1656256"/>
            <a:ext cx="705654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</a:t>
            </a:r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name is </a:t>
            </a:r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Diana.</a:t>
            </a:r>
            <a:endParaRPr lang="en-US" sz="540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has a </a:t>
            </a:r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boyfriend</a:t>
            </a:r>
            <a:endParaRPr lang="en-US" sz="5400" b="0" cap="none" spc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she likes to </a:t>
            </a:r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party!!!!</a:t>
            </a:r>
            <a:endParaRPr lang="en-US" sz="540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5400" b="0" cap="none" spc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She loves going to the </a:t>
            </a:r>
            <a:endParaRPr lang="en-US" sz="540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inema…</a:t>
            </a:r>
            <a:endParaRPr lang="en-US" sz="5400" b="0" cap="none" spc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9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Look at</a:t>
            </a:r>
            <a:br>
              <a:rPr lang="es-MX" dirty="0" smtClean="0"/>
            </a:br>
            <a:r>
              <a:rPr lang="es-MX" dirty="0" smtClean="0"/>
              <a:t>M</a:t>
            </a:r>
            <a:r>
              <a:rPr dirty="0" smtClean="0"/>
              <a:t>ichelle</a:t>
            </a:r>
            <a:r>
              <a:rPr lang="en-US" dirty="0" smtClean="0"/>
              <a:t>'</a:t>
            </a:r>
            <a:r>
              <a:rPr dirty="0" smtClean="0"/>
              <a:t>s </a:t>
            </a:r>
            <a:r>
              <a:rPr dirty="0"/>
              <a:t>routine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5679235"/>
            <a:ext cx="5861934" cy="100247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  <a:outerShdw blurRad="381000" dist="266700" dir="5400000" algn="ctr" rotWithShape="0">
              <a:schemeClr val="bg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5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LOOK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rPr dirty="0"/>
              <a:t>Add Text Here</a:t>
            </a:r>
          </a:p>
        </p:txBody>
      </p:sp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67991" y="1532934"/>
            <a:ext cx="5703777" cy="532506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73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AFTER THAT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67991" y="1402772"/>
            <a:ext cx="5766954" cy="545522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37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THEN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18609" y="1421892"/>
            <a:ext cx="5725391" cy="543610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632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AROUND 7:45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45873" y="1350818"/>
            <a:ext cx="5694218" cy="5413664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70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AT 8:00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25091" y="1532934"/>
            <a:ext cx="5610259" cy="5252329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85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AROUND 8:15</a:t>
            </a:r>
            <a:r>
              <a:rPr lang="es-MX" dirty="0" smtClean="0"/>
              <a:t>…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13364" y="1254370"/>
            <a:ext cx="5777345" cy="560363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284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SBT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SBT-Powerpoint-Template</Template>
  <TotalTime>468</TotalTime>
  <Words>441</Words>
  <Application>Microsoft Office PowerPoint</Application>
  <PresentationFormat>Personalizado</PresentationFormat>
  <Paragraphs>80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SBT-Powerpoint-Template</vt:lpstr>
      <vt:lpstr>THIS IS MICHELLE</vt:lpstr>
      <vt:lpstr> THIS IS MICHELLE’S FRIEND</vt:lpstr>
      <vt:lpstr>Look at Michelle's routine</vt:lpstr>
      <vt:lpstr>LOOK</vt:lpstr>
      <vt:lpstr>AFTER THAT</vt:lpstr>
      <vt:lpstr>THEN</vt:lpstr>
      <vt:lpstr>AROUND 7:45</vt:lpstr>
      <vt:lpstr>AT 8:00</vt:lpstr>
      <vt:lpstr>AROUND 8:15…</vt:lpstr>
      <vt:lpstr>AND</vt:lpstr>
      <vt:lpstr>IT IS SATURDAY. MICHELLE AND DIANA ARE IN A COFFEE SHOP. DIANA ASKS MICHELLE ABOUT HER ACTIVITIES LAST WEEK.</vt:lpstr>
      <vt:lpstr>SHE DESCRIBES HER ACTIVITIES IN THE PAST.</vt:lpstr>
      <vt:lpstr>THERE ARE MORE ELEMENTS IN THE SIMPLE PAST TENSE.</vt:lpstr>
      <vt:lpstr>MICHELLE ASKED DIANA ABOUT HER ACTIVITIES. DIANA ANSWERS.</vt:lpstr>
      <vt:lpstr>AND THEN</vt:lpstr>
      <vt:lpstr>The simple past tense</vt:lpstr>
      <vt:lpstr>USE OF SIMPLE PAST</vt:lpstr>
      <vt:lpstr>    SIMPLE PRESENT</vt:lpstr>
      <vt:lpstr>      REMEMBER!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Diseño Instruccional</cp:lastModifiedBy>
  <cp:revision>62</cp:revision>
  <dcterms:created xsi:type="dcterms:W3CDTF">2015-03-05T15:09:26Z</dcterms:created>
  <dcterms:modified xsi:type="dcterms:W3CDTF">2017-07-27T16:05:42Z</dcterms:modified>
</cp:coreProperties>
</file>